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57" r:id="rId3"/>
    <p:sldId id="258" r:id="rId4"/>
    <p:sldId id="259" r:id="rId5"/>
    <p:sldId id="279" r:id="rId6"/>
    <p:sldId id="288" r:id="rId7"/>
    <p:sldId id="287" r:id="rId8"/>
    <p:sldId id="280" r:id="rId9"/>
    <p:sldId id="281" r:id="rId10"/>
    <p:sldId id="283" r:id="rId11"/>
    <p:sldId id="284" r:id="rId12"/>
    <p:sldId id="285" r:id="rId13"/>
    <p:sldId id="286" r:id="rId14"/>
    <p:sldId id="289" r:id="rId15"/>
    <p:sldId id="290" r:id="rId16"/>
    <p:sldId id="291" r:id="rId17"/>
    <p:sldId id="292" r:id="rId18"/>
    <p:sldId id="293" r:id="rId19"/>
    <p:sldId id="298" r:id="rId20"/>
    <p:sldId id="301" r:id="rId21"/>
    <p:sldId id="302" r:id="rId22"/>
    <p:sldId id="294" r:id="rId23"/>
    <p:sldId id="299" r:id="rId24"/>
    <p:sldId id="300" r:id="rId25"/>
    <p:sldId id="295" r:id="rId26"/>
    <p:sldId id="296" r:id="rId27"/>
    <p:sldId id="297" r:id="rId28"/>
    <p:sldId id="305" r:id="rId29"/>
    <p:sldId id="3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4663"/>
  </p:normalViewPr>
  <p:slideViewPr>
    <p:cSldViewPr snapToGrid="0" snapToObjects="1">
      <p:cViewPr varScale="1">
        <p:scale>
          <a:sx n="60" d="100"/>
          <a:sy n="60" d="100"/>
        </p:scale>
        <p:origin x="918" y="60"/>
      </p:cViewPr>
      <p:guideLst/>
    </p:cSldViewPr>
  </p:slideViewPr>
  <p:notesTextViewPr>
    <p:cViewPr>
      <p:scale>
        <a:sx n="1" d="1"/>
        <a:sy n="1" d="1"/>
      </p:scale>
      <p:origin x="0" y="0"/>
    </p:cViewPr>
  </p:notesTextViewPr>
  <p:notesViewPr>
    <p:cSldViewPr snapToGrid="0" snapToObjects="1">
      <p:cViewPr varScale="1">
        <p:scale>
          <a:sx n="161" d="100"/>
          <a:sy n="161" d="100"/>
        </p:scale>
        <p:origin x="283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DED47-B59B-3F41-8CF1-437CB6A83410}"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60B61-431A-D344-9119-CA07E4EE4C8B}" type="slidenum">
              <a:rPr lang="en-US" smtClean="0"/>
              <a:t>‹#›</a:t>
            </a:fld>
            <a:endParaRPr lang="en-US"/>
          </a:p>
        </p:txBody>
      </p:sp>
    </p:spTree>
    <p:extLst>
      <p:ext uri="{BB962C8B-B14F-4D97-AF65-F5344CB8AC3E}">
        <p14:creationId xmlns:p14="http://schemas.microsoft.com/office/powerpoint/2010/main" val="438098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E60B61-431A-D344-9119-CA07E4EE4C8B}" type="slidenum">
              <a:rPr lang="en-US" smtClean="0"/>
              <a:t>1</a:t>
            </a:fld>
            <a:endParaRPr lang="en-US"/>
          </a:p>
        </p:txBody>
      </p:sp>
    </p:spTree>
    <p:extLst>
      <p:ext uri="{BB962C8B-B14F-4D97-AF65-F5344CB8AC3E}">
        <p14:creationId xmlns:p14="http://schemas.microsoft.com/office/powerpoint/2010/main" val="111558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in 2008, the Extension Committee on Organization &amp; Policy supported work on a National Extension Branding Initiative.</a:t>
            </a:r>
          </a:p>
          <a:p>
            <a:r>
              <a:rPr lang="en-US" dirty="0" smtClean="0"/>
              <a:t>It began with research conducted by Copernicus Marketing &amp; Research of Boston, a nationwide study of Extension’s brand and what it means to us, to Extension volunteers, to Extension clients, and to people who don’t even know us yet.</a:t>
            </a:r>
          </a:p>
          <a:p>
            <a:r>
              <a:rPr lang="en-US" dirty="0" smtClean="0"/>
              <a:t>It included both quantitative and qualitative phases, beginning with the foundational research to identify Extension’s brand value and ending with focus groups to evaluate the effectiveness of potential brand messages.</a:t>
            </a:r>
          </a:p>
          <a:p>
            <a:r>
              <a:rPr lang="en-US" dirty="0" smtClean="0"/>
              <a:t>The work continued with a design and implementation phase, during which messages, design templates, and branding training were developed and shared throughout the system.</a:t>
            </a:r>
          </a:p>
          <a:p>
            <a:r>
              <a:rPr lang="en-US" dirty="0" smtClean="0"/>
              <a:t>Many institutions adopted the messaging and used or adapted the templates, and many individuals took the training.</a:t>
            </a:r>
          </a:p>
          <a:p>
            <a:endParaRPr lang="en-US" dirty="0"/>
          </a:p>
        </p:txBody>
      </p:sp>
      <p:sp>
        <p:nvSpPr>
          <p:cNvPr id="4" name="Slide Number Placeholder 3"/>
          <p:cNvSpPr>
            <a:spLocks noGrp="1"/>
          </p:cNvSpPr>
          <p:nvPr>
            <p:ph type="sldNum" sz="quarter" idx="10"/>
          </p:nvPr>
        </p:nvSpPr>
        <p:spPr/>
        <p:txBody>
          <a:bodyPr/>
          <a:lstStyle/>
          <a:p>
            <a:fld id="{24E60B61-431A-D344-9119-CA07E4EE4C8B}" type="slidenum">
              <a:rPr lang="en-US" smtClean="0"/>
              <a:t>2</a:t>
            </a:fld>
            <a:endParaRPr lang="en-US"/>
          </a:p>
        </p:txBody>
      </p:sp>
    </p:spTree>
    <p:extLst>
      <p:ext uri="{BB962C8B-B14F-4D97-AF65-F5344CB8AC3E}">
        <p14:creationId xmlns:p14="http://schemas.microsoft.com/office/powerpoint/2010/main" val="1007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smtClean="0"/>
              <a:t>The forces that fragment our brand are still at work:</a:t>
            </a:r>
          </a:p>
          <a:p>
            <a:r>
              <a:rPr lang="en-US" sz="1200" b="1" dirty="0" smtClean="0"/>
              <a:t>The diversity and variety of our subject matter,</a:t>
            </a:r>
            <a:r>
              <a:rPr lang="en-US" sz="1200" dirty="0" smtClean="0"/>
              <a:t> which is one of our greatest strengths, is also one of the strongest forces fragmenting our brand.</a:t>
            </a:r>
          </a:p>
          <a:p>
            <a:endParaRPr lang="en-US" sz="1200" dirty="0" smtClean="0"/>
          </a:p>
          <a:p>
            <a:r>
              <a:rPr lang="en-US" sz="1200" b="1" dirty="0" smtClean="0"/>
              <a:t>Extension personnel who</a:t>
            </a:r>
            <a:r>
              <a:rPr lang="en-US" sz="1200" dirty="0" smtClean="0"/>
              <a:t>, when dealing with the public or funding stakeholders, </a:t>
            </a:r>
            <a:r>
              <a:rPr lang="en-US" sz="1200" b="1" dirty="0" smtClean="0"/>
              <a:t>identify themselves or their programs with their university</a:t>
            </a:r>
            <a:r>
              <a:rPr lang="en-US" sz="1200" dirty="0" smtClean="0"/>
              <a:t>, </a:t>
            </a:r>
            <a:r>
              <a:rPr lang="en-US" sz="1200" b="1" dirty="0" smtClean="0"/>
              <a:t>rather than with Extension.</a:t>
            </a:r>
            <a:r>
              <a:rPr lang="en-US" sz="1200" dirty="0" smtClean="0"/>
              <a:t> Our people and our programs are our greatest value and our primary client touchpoints, and, when they are not identified with Extension, the opportunity to grow Extension’s brand recognition and value is lost.</a:t>
            </a:r>
          </a:p>
          <a:p>
            <a:endParaRPr lang="en-US" dirty="0"/>
          </a:p>
        </p:txBody>
      </p:sp>
      <p:sp>
        <p:nvSpPr>
          <p:cNvPr id="4" name="Slide Number Placeholder 3"/>
          <p:cNvSpPr>
            <a:spLocks noGrp="1"/>
          </p:cNvSpPr>
          <p:nvPr>
            <p:ph type="sldNum" sz="quarter" idx="10"/>
          </p:nvPr>
        </p:nvSpPr>
        <p:spPr/>
        <p:txBody>
          <a:bodyPr/>
          <a:lstStyle/>
          <a:p>
            <a:fld id="{24E60B61-431A-D344-9119-CA07E4EE4C8B}" type="slidenum">
              <a:rPr lang="en-US" smtClean="0"/>
              <a:t>3</a:t>
            </a:fld>
            <a:endParaRPr lang="en-US"/>
          </a:p>
        </p:txBody>
      </p:sp>
    </p:spTree>
    <p:extLst>
      <p:ext uri="{BB962C8B-B14F-4D97-AF65-F5344CB8AC3E}">
        <p14:creationId xmlns:p14="http://schemas.microsoft.com/office/powerpoint/2010/main" val="79386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Guy Kawasaki, former brand evangelist for Apple,</a:t>
            </a:r>
            <a:r>
              <a:rPr lang="en-US" baseline="0" dirty="0" smtClean="0"/>
              <a:t> and now a widely renowned marketing advisor and consultant, says, “Good marketing can’t fix bad reality.” We know from the research that Extension has great reality—we are highly valued by those we work with. We just need to make sure that people know that value comes from Extension. We can do this, together!</a:t>
            </a:r>
            <a:endParaRPr lang="en-US" dirty="0"/>
          </a:p>
        </p:txBody>
      </p:sp>
      <p:sp>
        <p:nvSpPr>
          <p:cNvPr id="4" name="Slide Number Placeholder 3"/>
          <p:cNvSpPr>
            <a:spLocks noGrp="1"/>
          </p:cNvSpPr>
          <p:nvPr>
            <p:ph type="sldNum" sz="quarter" idx="10"/>
          </p:nvPr>
        </p:nvSpPr>
        <p:spPr/>
        <p:txBody>
          <a:bodyPr/>
          <a:lstStyle/>
          <a:p>
            <a:fld id="{24E60B61-431A-D344-9119-CA07E4EE4C8B}" type="slidenum">
              <a:rPr lang="en-US" smtClean="0"/>
              <a:t>29</a:t>
            </a:fld>
            <a:endParaRPr lang="en-US"/>
          </a:p>
        </p:txBody>
      </p:sp>
    </p:spTree>
    <p:extLst>
      <p:ext uri="{BB962C8B-B14F-4D97-AF65-F5344CB8AC3E}">
        <p14:creationId xmlns:p14="http://schemas.microsoft.com/office/powerpoint/2010/main" val="289014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2079807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35200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555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96416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7238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468558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037658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21683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73854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B7C13-5934-6C42-9076-AF68E5B96A38}"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93880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4B7C13-5934-6C42-9076-AF68E5B96A38}"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81345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4B7C13-5934-6C42-9076-AF68E5B96A38}"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92754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4B7C13-5934-6C42-9076-AF68E5B96A38}"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60549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B7C13-5934-6C42-9076-AF68E5B96A38}"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71027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B7C13-5934-6C42-9076-AF68E5B96A38}"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475325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B7C13-5934-6C42-9076-AF68E5B96A38}"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D8ECA-BC51-3B49-B364-F59DA4B9B650}" type="slidenum">
              <a:rPr lang="en-US" smtClean="0"/>
              <a:t>‹#›</a:t>
            </a:fld>
            <a:endParaRPr lang="en-US"/>
          </a:p>
        </p:txBody>
      </p:sp>
    </p:spTree>
    <p:extLst>
      <p:ext uri="{BB962C8B-B14F-4D97-AF65-F5344CB8AC3E}">
        <p14:creationId xmlns:p14="http://schemas.microsoft.com/office/powerpoint/2010/main" val="16357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4B7C13-5934-6C42-9076-AF68E5B96A38}" type="datetimeFigureOut">
              <a:rPr lang="en-US" smtClean="0"/>
              <a:t>8/23/2016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9D8ECA-BC51-3B49-B364-F59DA4B9B650}" type="slidenum">
              <a:rPr lang="en-US" smtClean="0"/>
              <a:t>‹#›</a:t>
            </a:fld>
            <a:endParaRPr lang="en-US"/>
          </a:p>
        </p:txBody>
      </p:sp>
    </p:spTree>
    <p:extLst>
      <p:ext uri="{BB962C8B-B14F-4D97-AF65-F5344CB8AC3E}">
        <p14:creationId xmlns:p14="http://schemas.microsoft.com/office/powerpoint/2010/main" val="115979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reate.extension.org/node/9326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a Stronger   Extension Brand</a:t>
            </a:r>
            <a:endParaRPr lang="en-US" dirty="0"/>
          </a:p>
        </p:txBody>
      </p:sp>
      <p:sp>
        <p:nvSpPr>
          <p:cNvPr id="3" name="Subtitle 2"/>
          <p:cNvSpPr>
            <a:spLocks noGrp="1"/>
          </p:cNvSpPr>
          <p:nvPr>
            <p:ph type="subTitle" idx="1"/>
          </p:nvPr>
        </p:nvSpPr>
        <p:spPr/>
        <p:txBody>
          <a:bodyPr>
            <a:normAutofit/>
          </a:bodyPr>
          <a:lstStyle/>
          <a:p>
            <a:r>
              <a:rPr lang="en-US" sz="4400" i="1" dirty="0" smtClean="0">
                <a:solidFill>
                  <a:schemeClr val="accent1">
                    <a:lumMod val="50000"/>
                  </a:schemeClr>
                </a:solidFill>
              </a:rPr>
              <a:t>Together, We Can!</a:t>
            </a:r>
            <a:endParaRPr lang="en-US" sz="4400" i="1" dirty="0">
              <a:solidFill>
                <a:schemeClr val="accent1">
                  <a:lumMod val="50000"/>
                </a:schemeClr>
              </a:solidFill>
            </a:endParaRPr>
          </a:p>
        </p:txBody>
      </p:sp>
      <p:sp>
        <p:nvSpPr>
          <p:cNvPr id="4" name="TextBox 3"/>
          <p:cNvSpPr txBox="1"/>
          <p:nvPr/>
        </p:nvSpPr>
        <p:spPr>
          <a:xfrm>
            <a:off x="664143" y="5697135"/>
            <a:ext cx="4831772" cy="923330"/>
          </a:xfrm>
          <a:prstGeom prst="rect">
            <a:avLst/>
          </a:prstGeom>
          <a:noFill/>
        </p:spPr>
        <p:txBody>
          <a:bodyPr wrap="none" rtlCol="0">
            <a:spAutoFit/>
          </a:bodyPr>
          <a:lstStyle/>
          <a:p>
            <a:r>
              <a:rPr lang="en-US" dirty="0" smtClean="0"/>
              <a:t>Elizabeth Gregory North</a:t>
            </a:r>
          </a:p>
          <a:p>
            <a:r>
              <a:rPr lang="en-US" dirty="0" smtClean="0"/>
              <a:t>Head, Agricultural Communications</a:t>
            </a:r>
          </a:p>
          <a:p>
            <a:r>
              <a:rPr lang="en-US" dirty="0" smtClean="0"/>
              <a:t>Mississippi State University Extension Service</a:t>
            </a:r>
            <a:endParaRPr lang="en-US" dirty="0"/>
          </a:p>
        </p:txBody>
      </p:sp>
    </p:spTree>
    <p:extLst>
      <p:ext uri="{BB962C8B-B14F-4D97-AF65-F5344CB8AC3E}">
        <p14:creationId xmlns:p14="http://schemas.microsoft.com/office/powerpoint/2010/main" val="137046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34" y="522975"/>
            <a:ext cx="8899802" cy="1320800"/>
          </a:xfrm>
        </p:spPr>
        <p:txBody>
          <a:bodyPr>
            <a:noAutofit/>
          </a:bodyPr>
          <a:lstStyle/>
          <a:p>
            <a:r>
              <a:rPr lang="en-US" sz="4400" dirty="0" smtClean="0"/>
              <a:t>A reminder of the research findings</a:t>
            </a:r>
            <a:endParaRPr lang="en-US" sz="4400" dirty="0"/>
          </a:p>
        </p:txBody>
      </p:sp>
      <p:sp>
        <p:nvSpPr>
          <p:cNvPr id="3" name="Content Placeholder 2"/>
          <p:cNvSpPr>
            <a:spLocks noGrp="1"/>
          </p:cNvSpPr>
          <p:nvPr>
            <p:ph idx="1"/>
          </p:nvPr>
        </p:nvSpPr>
        <p:spPr>
          <a:xfrm>
            <a:off x="638834" y="1968081"/>
            <a:ext cx="8596668" cy="4846602"/>
          </a:xfrm>
        </p:spPr>
        <p:txBody>
          <a:bodyPr>
            <a:normAutofit/>
          </a:bodyPr>
          <a:lstStyle/>
          <a:p>
            <a:pPr>
              <a:buNone/>
            </a:pPr>
            <a:r>
              <a:rPr lang="en-US" sz="3600" dirty="0"/>
              <a:t>Most of all, people want </a:t>
            </a:r>
            <a:r>
              <a:rPr lang="en-US" sz="3600" b="1" i="1" dirty="0"/>
              <a:t>a resource they can trust. </a:t>
            </a:r>
          </a:p>
          <a:p>
            <a:pPr>
              <a:buNone/>
            </a:pPr>
            <a:r>
              <a:rPr lang="en-US" sz="3600" dirty="0"/>
              <a:t>They also want </a:t>
            </a:r>
            <a:r>
              <a:rPr lang="en-US" sz="3600" b="1" i="1" dirty="0"/>
              <a:t>convenient access to the best information </a:t>
            </a:r>
            <a:r>
              <a:rPr lang="en-US" sz="3600" dirty="0"/>
              <a:t>and </a:t>
            </a:r>
            <a:br>
              <a:rPr lang="en-US" sz="3600" dirty="0"/>
            </a:br>
            <a:r>
              <a:rPr lang="en-US" sz="3600" b="1" i="1" dirty="0"/>
              <a:t>knowledgeable, committed staff </a:t>
            </a:r>
            <a:r>
              <a:rPr lang="en-US" sz="3600" dirty="0"/>
              <a:t>they can turn to for help</a:t>
            </a:r>
            <a:r>
              <a:rPr lang="en-US" sz="3600" dirty="0" smtClean="0"/>
              <a:t>.</a:t>
            </a:r>
          </a:p>
          <a:p>
            <a:pPr>
              <a:buNone/>
            </a:pPr>
            <a:r>
              <a:rPr lang="en-US" sz="3600" dirty="0" smtClean="0"/>
              <a:t>The research shows that Extension has these things, and more.</a:t>
            </a:r>
            <a:endParaRPr lang="en-US" sz="36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Motivating messages</a:t>
            </a:r>
            <a:endParaRPr lang="en-US" sz="4400" dirty="0"/>
          </a:p>
        </p:txBody>
      </p:sp>
      <p:sp>
        <p:nvSpPr>
          <p:cNvPr id="6" name="Content Placeholder 5"/>
          <p:cNvSpPr>
            <a:spLocks noGrp="1"/>
          </p:cNvSpPr>
          <p:nvPr>
            <p:ph idx="1"/>
          </p:nvPr>
        </p:nvSpPr>
        <p:spPr>
          <a:xfrm>
            <a:off x="234571" y="1594954"/>
            <a:ext cx="8524875" cy="4711309"/>
          </a:xfrm>
        </p:spPr>
        <p:txBody>
          <a:bodyPr>
            <a:normAutofit/>
          </a:bodyPr>
          <a:lstStyle/>
          <a:p>
            <a:pPr algn="ctr">
              <a:buNone/>
            </a:pPr>
            <a:r>
              <a:rPr lang="en-US" sz="3600" b="1" i="1" dirty="0">
                <a:solidFill>
                  <a:schemeClr val="tx2">
                    <a:lumMod val="50000"/>
                  </a:schemeClr>
                </a:solidFill>
              </a:rPr>
              <a:t>Highly Motivating Characteristics</a:t>
            </a:r>
          </a:p>
          <a:p>
            <a:pPr lvl="4">
              <a:buFont typeface="Wingdings" pitchFamily="2" charset="2"/>
              <a:buChar char="§"/>
            </a:pPr>
            <a:r>
              <a:rPr lang="en-US" sz="3200" dirty="0">
                <a:solidFill>
                  <a:schemeClr val="tx1">
                    <a:lumMod val="95000"/>
                    <a:lumOff val="5000"/>
                  </a:schemeClr>
                </a:solidFill>
              </a:rPr>
              <a:t>Trustworthy Source </a:t>
            </a:r>
            <a:endParaRPr lang="en-US" sz="3200" dirty="0" smtClean="0">
              <a:solidFill>
                <a:schemeClr val="tx1">
                  <a:lumMod val="95000"/>
                  <a:lumOff val="5000"/>
                </a:schemeClr>
              </a:solidFill>
            </a:endParaRPr>
          </a:p>
          <a:p>
            <a:pPr lvl="4">
              <a:buFont typeface="Wingdings" pitchFamily="2" charset="2"/>
              <a:buChar char="§"/>
            </a:pPr>
            <a:r>
              <a:rPr lang="en-US" sz="3200" dirty="0" smtClean="0"/>
              <a:t>Great </a:t>
            </a:r>
            <a:r>
              <a:rPr lang="en-US" sz="3200" dirty="0"/>
              <a:t>Staff </a:t>
            </a:r>
            <a:endParaRPr lang="en-US" sz="3200" i="1" dirty="0" smtClean="0"/>
          </a:p>
          <a:p>
            <a:pPr lvl="4">
              <a:buFont typeface="Wingdings" pitchFamily="2" charset="2"/>
              <a:buChar char="§"/>
            </a:pPr>
            <a:r>
              <a:rPr lang="en-US" sz="3200" dirty="0" smtClean="0"/>
              <a:t>Convenient </a:t>
            </a:r>
            <a:r>
              <a:rPr lang="en-US" sz="3200" dirty="0"/>
              <a:t>Access </a:t>
            </a:r>
            <a:endParaRPr lang="en-US" sz="3200" dirty="0" smtClean="0"/>
          </a:p>
          <a:p>
            <a:pPr lvl="4">
              <a:buFont typeface="Wingdings" pitchFamily="2" charset="2"/>
              <a:buChar char="§"/>
            </a:pPr>
            <a:r>
              <a:rPr lang="en-US" sz="3200" dirty="0" smtClean="0"/>
              <a:t>Current</a:t>
            </a:r>
            <a:r>
              <a:rPr lang="en-US" sz="3200" dirty="0"/>
              <a:t>, Reliable Information </a:t>
            </a:r>
            <a:endParaRPr lang="en-US" sz="3200" dirty="0" smtClean="0"/>
          </a:p>
          <a:p>
            <a:pPr lvl="4">
              <a:buFont typeface="Wingdings" pitchFamily="2" charset="2"/>
              <a:buChar char="§"/>
            </a:pPr>
            <a:r>
              <a:rPr lang="en-US" sz="3200" dirty="0" smtClean="0"/>
              <a:t>Expert Review</a:t>
            </a:r>
            <a:endParaRPr lang="en-US" sz="3200" i="1" dirty="0" smtClean="0"/>
          </a:p>
          <a:p>
            <a:pPr lvl="4">
              <a:buFont typeface="Wingdings" pitchFamily="2" charset="2"/>
              <a:buChar char="§"/>
            </a:pPr>
            <a:r>
              <a:rPr lang="en-US" sz="3200" dirty="0" smtClean="0"/>
              <a:t>Quality of Life</a:t>
            </a:r>
            <a:endParaRPr lang="en-US" sz="3200" i="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Motivating messages, 2</a:t>
            </a:r>
            <a:endParaRPr lang="en-US" sz="4400" dirty="0"/>
          </a:p>
        </p:txBody>
      </p:sp>
      <p:sp>
        <p:nvSpPr>
          <p:cNvPr id="5" name="Content Placeholder 4"/>
          <p:cNvSpPr>
            <a:spLocks noGrp="1"/>
          </p:cNvSpPr>
          <p:nvPr>
            <p:ph idx="1"/>
          </p:nvPr>
        </p:nvSpPr>
        <p:spPr>
          <a:xfrm>
            <a:off x="754336" y="1611949"/>
            <a:ext cx="8596668" cy="3880773"/>
          </a:xfrm>
        </p:spPr>
        <p:txBody>
          <a:bodyPr/>
          <a:lstStyle/>
          <a:p>
            <a:pPr>
              <a:buNone/>
            </a:pPr>
            <a:r>
              <a:rPr lang="en-US" sz="3600" b="1" i="1" dirty="0">
                <a:solidFill>
                  <a:schemeClr val="tx2">
                    <a:lumMod val="50000"/>
                  </a:schemeClr>
                </a:solidFill>
              </a:rPr>
              <a:t>Moderately Motivating Characteristics</a:t>
            </a:r>
          </a:p>
          <a:p>
            <a:pPr lvl="4">
              <a:buFont typeface="Wingdings" pitchFamily="2" charset="2"/>
              <a:buChar char="§"/>
            </a:pPr>
            <a:r>
              <a:rPr lang="en-US" sz="3200" dirty="0"/>
              <a:t>Change Agents </a:t>
            </a:r>
            <a:endParaRPr lang="en-US" sz="3200" dirty="0" smtClean="0"/>
          </a:p>
          <a:p>
            <a:pPr lvl="4">
              <a:buFont typeface="Wingdings" pitchFamily="2" charset="2"/>
              <a:buChar char="§"/>
            </a:pPr>
            <a:r>
              <a:rPr lang="en-US" sz="3200" dirty="0" smtClean="0"/>
              <a:t>Scope </a:t>
            </a:r>
            <a:r>
              <a:rPr lang="en-US" sz="3200" dirty="0"/>
              <a:t>of Work </a:t>
            </a:r>
            <a:endParaRPr lang="en-US" sz="3200" dirty="0" smtClean="0"/>
          </a:p>
          <a:p>
            <a:pPr lvl="4">
              <a:buFont typeface="Wingdings" pitchFamily="2" charset="2"/>
              <a:buChar char="§"/>
            </a:pPr>
            <a:r>
              <a:rPr lang="en-US" sz="3200" dirty="0" smtClean="0"/>
              <a:t>In-Person </a:t>
            </a:r>
            <a:r>
              <a:rPr lang="en-US" sz="3200" dirty="0"/>
              <a:t>Support </a:t>
            </a:r>
            <a:endParaRPr lang="en-US" sz="3200" i="1" dirty="0" smtClean="0"/>
          </a:p>
          <a:p>
            <a:pPr lvl="4">
              <a:buFont typeface="Wingdings" pitchFamily="2" charset="2"/>
              <a:buChar char="§"/>
            </a:pPr>
            <a:r>
              <a:rPr lang="en-US" sz="3200" dirty="0" smtClean="0"/>
              <a:t>University Connection</a:t>
            </a:r>
            <a:endParaRPr lang="en-US" sz="3200" i="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Motivating messages, 3</a:t>
            </a:r>
            <a:endParaRPr lang="en-US" sz="4400" dirty="0"/>
          </a:p>
        </p:txBody>
      </p:sp>
      <p:sp>
        <p:nvSpPr>
          <p:cNvPr id="5" name="Content Placeholder 4"/>
          <p:cNvSpPr>
            <a:spLocks noGrp="1"/>
          </p:cNvSpPr>
          <p:nvPr>
            <p:ph idx="1"/>
          </p:nvPr>
        </p:nvSpPr>
        <p:spPr>
          <a:xfrm>
            <a:off x="0" y="1534947"/>
            <a:ext cx="8596668" cy="3880773"/>
          </a:xfrm>
        </p:spPr>
        <p:txBody>
          <a:bodyPr/>
          <a:lstStyle/>
          <a:p>
            <a:pPr algn="ctr">
              <a:buNone/>
            </a:pPr>
            <a:r>
              <a:rPr lang="en-US" sz="3600" b="1" i="1" dirty="0">
                <a:solidFill>
                  <a:schemeClr val="tx2">
                    <a:lumMod val="50000"/>
                  </a:schemeClr>
                </a:solidFill>
              </a:rPr>
              <a:t>Less Motivating Characteristics</a:t>
            </a:r>
          </a:p>
          <a:p>
            <a:pPr lvl="4">
              <a:buFont typeface="Wingdings" pitchFamily="2" charset="2"/>
              <a:buChar char="§"/>
            </a:pPr>
            <a:r>
              <a:rPr lang="en-US" sz="3200" dirty="0"/>
              <a:t>Ce</a:t>
            </a:r>
            <a:r>
              <a:rPr lang="en-US" sz="2800" dirty="0"/>
              <a:t>ntury of Experience </a:t>
            </a:r>
            <a:r>
              <a:rPr lang="en-US" sz="2800" i="1" dirty="0"/>
              <a:t>(22)</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Inconsistent brand messaging</a:t>
            </a:r>
            <a:endParaRPr lang="en-US" sz="4400" dirty="0"/>
          </a:p>
        </p:txBody>
      </p:sp>
      <p:sp>
        <p:nvSpPr>
          <p:cNvPr id="4" name="Rectangle 3"/>
          <p:cNvSpPr/>
          <p:nvPr/>
        </p:nvSpPr>
        <p:spPr>
          <a:xfrm>
            <a:off x="734290" y="1865851"/>
            <a:ext cx="186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A</a:t>
            </a:r>
            <a:endParaRPr lang="en-US" dirty="0"/>
          </a:p>
        </p:txBody>
      </p:sp>
      <p:sp>
        <p:nvSpPr>
          <p:cNvPr id="5" name="Rectangle 4"/>
          <p:cNvSpPr/>
          <p:nvPr/>
        </p:nvSpPr>
        <p:spPr>
          <a:xfrm>
            <a:off x="2995634" y="1865851"/>
            <a:ext cx="186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B</a:t>
            </a:r>
            <a:endParaRPr lang="en-US" dirty="0"/>
          </a:p>
        </p:txBody>
      </p:sp>
      <p:sp>
        <p:nvSpPr>
          <p:cNvPr id="6" name="Rectangle 5"/>
          <p:cNvSpPr/>
          <p:nvPr/>
        </p:nvSpPr>
        <p:spPr>
          <a:xfrm>
            <a:off x="5256978" y="1865851"/>
            <a:ext cx="186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C</a:t>
            </a:r>
            <a:endParaRPr lang="en-US" dirty="0"/>
          </a:p>
        </p:txBody>
      </p:sp>
      <p:sp>
        <p:nvSpPr>
          <p:cNvPr id="7" name="Rectangle 6"/>
          <p:cNvSpPr/>
          <p:nvPr/>
        </p:nvSpPr>
        <p:spPr>
          <a:xfrm>
            <a:off x="7518322" y="1880288"/>
            <a:ext cx="18673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D</a:t>
            </a:r>
            <a:endParaRPr lang="en-US" dirty="0"/>
          </a:p>
        </p:txBody>
      </p:sp>
      <p:sp>
        <p:nvSpPr>
          <p:cNvPr id="8" name="Down Arrow 7"/>
          <p:cNvSpPr/>
          <p:nvPr/>
        </p:nvSpPr>
        <p:spPr>
          <a:xfrm>
            <a:off x="1398432" y="2991471"/>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9" name="Down Arrow 8"/>
          <p:cNvSpPr/>
          <p:nvPr/>
        </p:nvSpPr>
        <p:spPr>
          <a:xfrm>
            <a:off x="8177652" y="2991470"/>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Down Arrow 9"/>
          <p:cNvSpPr/>
          <p:nvPr/>
        </p:nvSpPr>
        <p:spPr>
          <a:xfrm>
            <a:off x="5921120" y="3006976"/>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1" name="Down Arrow 10"/>
          <p:cNvSpPr/>
          <p:nvPr/>
        </p:nvSpPr>
        <p:spPr>
          <a:xfrm>
            <a:off x="3654964" y="3006976"/>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2" name="Rectangle 11"/>
          <p:cNvSpPr/>
          <p:nvPr/>
        </p:nvSpPr>
        <p:spPr>
          <a:xfrm>
            <a:off x="753540" y="3509624"/>
            <a:ext cx="1848050" cy="827772"/>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Message A</a:t>
            </a:r>
            <a:endParaRPr lang="en-US" dirty="0"/>
          </a:p>
        </p:txBody>
      </p:sp>
      <p:sp>
        <p:nvSpPr>
          <p:cNvPr id="13" name="Rectangle 12"/>
          <p:cNvSpPr/>
          <p:nvPr/>
        </p:nvSpPr>
        <p:spPr>
          <a:xfrm>
            <a:off x="3014884" y="3491436"/>
            <a:ext cx="1848050" cy="827772"/>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Message B</a:t>
            </a:r>
            <a:endParaRPr lang="en-US"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276228" y="3496260"/>
            <a:ext cx="1848050" cy="827772"/>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Message C</a:t>
            </a:r>
            <a:endParaRPr lang="en-US" dirty="0"/>
          </a:p>
        </p:txBody>
      </p:sp>
      <p:sp>
        <p:nvSpPr>
          <p:cNvPr id="15" name="Rectangle 14"/>
          <p:cNvSpPr/>
          <p:nvPr/>
        </p:nvSpPr>
        <p:spPr>
          <a:xfrm>
            <a:off x="7537572" y="3496260"/>
            <a:ext cx="1848050" cy="827772"/>
          </a:xfrm>
          <a:prstGeom prst="rect">
            <a:avLst/>
          </a:prstGeom>
          <a:solidFill>
            <a:srgbClr val="7030A0"/>
          </a:solidFill>
          <a:ln>
            <a:solidFill>
              <a:srgbClr val="430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Message D</a:t>
            </a:r>
            <a:endParaRPr lang="en-US" dirty="0"/>
          </a:p>
        </p:txBody>
      </p:sp>
      <p:sp>
        <p:nvSpPr>
          <p:cNvPr id="17" name="Down Arrow 16"/>
          <p:cNvSpPr/>
          <p:nvPr/>
        </p:nvSpPr>
        <p:spPr>
          <a:xfrm>
            <a:off x="1393620" y="4480164"/>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Down Arrow 17"/>
          <p:cNvSpPr/>
          <p:nvPr/>
        </p:nvSpPr>
        <p:spPr>
          <a:xfrm>
            <a:off x="3654964" y="4480163"/>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Down Arrow 18"/>
          <p:cNvSpPr/>
          <p:nvPr/>
        </p:nvSpPr>
        <p:spPr>
          <a:xfrm>
            <a:off x="5916308" y="4437931"/>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0" name="Down Arrow 19"/>
          <p:cNvSpPr/>
          <p:nvPr/>
        </p:nvSpPr>
        <p:spPr>
          <a:xfrm>
            <a:off x="8187277" y="4437930"/>
            <a:ext cx="548640" cy="3753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1" name="Rectangle 20"/>
          <p:cNvSpPr/>
          <p:nvPr/>
        </p:nvSpPr>
        <p:spPr>
          <a:xfrm>
            <a:off x="734290" y="4962602"/>
            <a:ext cx="1867300" cy="827771"/>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A</a:t>
            </a:r>
            <a:endParaRPr lang="en-US" dirty="0"/>
          </a:p>
        </p:txBody>
      </p:sp>
      <p:sp>
        <p:nvSpPr>
          <p:cNvPr id="22" name="Rectangle 21"/>
          <p:cNvSpPr/>
          <p:nvPr/>
        </p:nvSpPr>
        <p:spPr>
          <a:xfrm>
            <a:off x="2995634" y="4962602"/>
            <a:ext cx="1848050" cy="827772"/>
          </a:xfrm>
          <a:prstGeom prst="rect">
            <a:avLst/>
          </a:prstGeom>
          <a:solidFill>
            <a:srgbClr val="FFFF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Audience B</a:t>
            </a:r>
            <a:endParaRPr lang="en-US"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5233379" y="4927213"/>
            <a:ext cx="1848050" cy="827772"/>
          </a:xfrm>
          <a:prstGeom prst="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C</a:t>
            </a:r>
            <a:endParaRPr lang="en-US" dirty="0"/>
          </a:p>
        </p:txBody>
      </p:sp>
      <p:sp>
        <p:nvSpPr>
          <p:cNvPr id="26" name="Rectangle 25"/>
          <p:cNvSpPr/>
          <p:nvPr/>
        </p:nvSpPr>
        <p:spPr>
          <a:xfrm>
            <a:off x="7475473" y="4927213"/>
            <a:ext cx="1848050" cy="827772"/>
          </a:xfrm>
          <a:prstGeom prst="rect">
            <a:avLst/>
          </a:prstGeom>
          <a:solidFill>
            <a:srgbClr val="7030A0"/>
          </a:solidFill>
          <a:ln>
            <a:solidFill>
              <a:srgbClr val="4309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D</a:t>
            </a:r>
            <a:endParaRPr lang="en-US" dirty="0"/>
          </a:p>
        </p:txBody>
      </p:sp>
    </p:spTree>
    <p:extLst>
      <p:ext uri="{BB962C8B-B14F-4D97-AF65-F5344CB8AC3E}">
        <p14:creationId xmlns:p14="http://schemas.microsoft.com/office/powerpoint/2010/main" val="155139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Consistent brand messaging</a:t>
            </a:r>
            <a:endParaRPr lang="en-US" sz="4400" dirty="0"/>
          </a:p>
        </p:txBody>
      </p:sp>
      <p:sp>
        <p:nvSpPr>
          <p:cNvPr id="4" name="Rectangle 3"/>
          <p:cNvSpPr/>
          <p:nvPr/>
        </p:nvSpPr>
        <p:spPr>
          <a:xfrm>
            <a:off x="1020278" y="1645922"/>
            <a:ext cx="82537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Sources A, B, C, D</a:t>
            </a:r>
            <a:endParaRPr lang="en-US" dirty="0"/>
          </a:p>
        </p:txBody>
      </p:sp>
      <p:sp>
        <p:nvSpPr>
          <p:cNvPr id="5" name="Down Arrow 4"/>
          <p:cNvSpPr/>
          <p:nvPr/>
        </p:nvSpPr>
        <p:spPr>
          <a:xfrm>
            <a:off x="4812631" y="2716465"/>
            <a:ext cx="484632" cy="6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835296" y="3502530"/>
            <a:ext cx="64393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Consistent Message</a:t>
            </a:r>
            <a:endParaRPr lang="en-US" dirty="0"/>
          </a:p>
        </p:txBody>
      </p:sp>
      <p:sp>
        <p:nvSpPr>
          <p:cNvPr id="9" name="Down Arrow 8"/>
          <p:cNvSpPr/>
          <p:nvPr/>
        </p:nvSpPr>
        <p:spPr>
          <a:xfrm>
            <a:off x="1835296" y="4637245"/>
            <a:ext cx="484632" cy="6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451377" y="4637245"/>
            <a:ext cx="484632" cy="6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7429098" y="4637245"/>
            <a:ext cx="484632" cy="6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552090" y="4637244"/>
            <a:ext cx="484632" cy="6299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52901" y="5487482"/>
            <a:ext cx="1581911" cy="64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Audience A</a:t>
            </a:r>
            <a:endParaRPr lang="en-US"/>
          </a:p>
        </p:txBody>
      </p:sp>
      <p:sp>
        <p:nvSpPr>
          <p:cNvPr id="14" name="Rectangle 13"/>
          <p:cNvSpPr/>
          <p:nvPr/>
        </p:nvSpPr>
        <p:spPr>
          <a:xfrm>
            <a:off x="2902737" y="5487481"/>
            <a:ext cx="1581911" cy="64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B</a:t>
            </a:r>
            <a:endParaRPr lang="en-US" dirty="0"/>
          </a:p>
        </p:txBody>
      </p:sp>
      <p:sp>
        <p:nvSpPr>
          <p:cNvPr id="15" name="Rectangle 14"/>
          <p:cNvSpPr/>
          <p:nvPr/>
        </p:nvSpPr>
        <p:spPr>
          <a:xfrm>
            <a:off x="5003451" y="5487480"/>
            <a:ext cx="1581911" cy="64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C</a:t>
            </a:r>
            <a:endParaRPr lang="en-US" dirty="0"/>
          </a:p>
        </p:txBody>
      </p:sp>
      <p:sp>
        <p:nvSpPr>
          <p:cNvPr id="16" name="Rectangle 15"/>
          <p:cNvSpPr/>
          <p:nvPr/>
        </p:nvSpPr>
        <p:spPr>
          <a:xfrm>
            <a:off x="6880458" y="5487480"/>
            <a:ext cx="1581911" cy="643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Audience D</a:t>
            </a:r>
            <a:endParaRPr lang="en-US" dirty="0"/>
          </a:p>
        </p:txBody>
      </p:sp>
    </p:spTree>
    <p:extLst>
      <p:ext uri="{BB962C8B-B14F-4D97-AF65-F5344CB8AC3E}">
        <p14:creationId xmlns:p14="http://schemas.microsoft.com/office/powerpoint/2010/main" val="1229213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Extension’s Brand Promise</a:t>
            </a:r>
            <a:endParaRPr lang="en-US" sz="4400" dirty="0"/>
          </a:p>
        </p:txBody>
      </p:sp>
      <p:sp>
        <p:nvSpPr>
          <p:cNvPr id="3" name="Content Placeholder 2"/>
          <p:cNvSpPr>
            <a:spLocks noGrp="1"/>
          </p:cNvSpPr>
          <p:nvPr>
            <p:ph idx="1"/>
          </p:nvPr>
        </p:nvSpPr>
        <p:spPr/>
        <p:txBody>
          <a:bodyPr>
            <a:normAutofit/>
          </a:bodyPr>
          <a:lstStyle/>
          <a:p>
            <a:pPr marL="0" indent="0" algn="ctr">
              <a:buNone/>
            </a:pPr>
            <a:r>
              <a:rPr lang="en-US" sz="3600" dirty="0" smtClean="0"/>
              <a:t>Extension provides practical education you can trust</a:t>
            </a:r>
          </a:p>
          <a:p>
            <a:pPr marL="0" indent="0" algn="ctr">
              <a:buNone/>
            </a:pPr>
            <a:r>
              <a:rPr lang="en-US" sz="3600" dirty="0" smtClean="0"/>
              <a:t>to help people, businesses, and communities</a:t>
            </a:r>
          </a:p>
          <a:p>
            <a:pPr marL="0" indent="0" algn="ctr">
              <a:buNone/>
            </a:pPr>
            <a:r>
              <a:rPr lang="en-US" sz="3600" dirty="0" smtClean="0"/>
              <a:t>solve problems, develop skills, and build a better future.</a:t>
            </a:r>
            <a:endParaRPr lang="en-US" sz="3600" dirty="0"/>
          </a:p>
        </p:txBody>
      </p:sp>
    </p:spTree>
    <p:extLst>
      <p:ext uri="{BB962C8B-B14F-4D97-AF65-F5344CB8AC3E}">
        <p14:creationId xmlns:p14="http://schemas.microsoft.com/office/powerpoint/2010/main" val="66362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Extension’s National Branding </a:t>
            </a:r>
            <a:br>
              <a:rPr lang="en-US" sz="4400" dirty="0" smtClean="0"/>
            </a:br>
            <a:r>
              <a:rPr lang="en-US" sz="4400" dirty="0" smtClean="0"/>
              <a:t>campaign </a:t>
            </a:r>
            <a:r>
              <a:rPr lang="en-US" sz="4400" dirty="0"/>
              <a:t>t</a:t>
            </a:r>
            <a:r>
              <a:rPr lang="en-US" sz="4400" dirty="0" smtClean="0"/>
              <a:t>heme</a:t>
            </a:r>
            <a:endParaRPr lang="en-US" sz="4400" dirty="0"/>
          </a:p>
        </p:txBody>
      </p:sp>
      <p:sp>
        <p:nvSpPr>
          <p:cNvPr id="3" name="Content Placeholder 2"/>
          <p:cNvSpPr>
            <a:spLocks noGrp="1"/>
          </p:cNvSpPr>
          <p:nvPr>
            <p:ph idx="1"/>
          </p:nvPr>
        </p:nvSpPr>
        <p:spPr>
          <a:xfrm>
            <a:off x="677333" y="3296371"/>
            <a:ext cx="8863553" cy="1189002"/>
          </a:xfrm>
        </p:spPr>
        <p:txBody>
          <a:bodyPr>
            <a:noAutofit/>
          </a:bodyPr>
          <a:lstStyle/>
          <a:p>
            <a:pPr marL="0" indent="0" algn="ctr">
              <a:buNone/>
            </a:pPr>
            <a:r>
              <a:rPr lang="en-US" sz="4000" dirty="0" smtClean="0"/>
              <a:t>Extending knowledge. Changing lives.</a:t>
            </a:r>
            <a:endParaRPr lang="en-US" sz="4000" dirty="0"/>
          </a:p>
        </p:txBody>
      </p:sp>
      <p:sp>
        <p:nvSpPr>
          <p:cNvPr id="4" name="Rectangle 3"/>
          <p:cNvSpPr/>
          <p:nvPr/>
        </p:nvSpPr>
        <p:spPr>
          <a:xfrm>
            <a:off x="584127" y="2312329"/>
            <a:ext cx="174217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Explains what “Extension” means</a:t>
            </a:r>
            <a:endParaRPr lang="en-US" dirty="0"/>
          </a:p>
        </p:txBody>
      </p:sp>
      <p:sp>
        <p:nvSpPr>
          <p:cNvPr id="6" name="Rectangle 5"/>
          <p:cNvSpPr/>
          <p:nvPr/>
        </p:nvSpPr>
        <p:spPr>
          <a:xfrm>
            <a:off x="1394784" y="4463576"/>
            <a:ext cx="174217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we do</a:t>
            </a:r>
            <a:endParaRPr lang="en-US" dirty="0"/>
          </a:p>
        </p:txBody>
      </p:sp>
      <p:sp>
        <p:nvSpPr>
          <p:cNvPr id="7" name="Rectangle 6"/>
          <p:cNvSpPr/>
          <p:nvPr/>
        </p:nvSpPr>
        <p:spPr>
          <a:xfrm>
            <a:off x="8162224" y="2241083"/>
            <a:ext cx="1540041" cy="846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impact</a:t>
            </a:r>
            <a:endParaRPr lang="en-US" dirty="0"/>
          </a:p>
        </p:txBody>
      </p:sp>
      <p:sp>
        <p:nvSpPr>
          <p:cNvPr id="8" name="Rectangle 7"/>
          <p:cNvSpPr/>
          <p:nvPr/>
        </p:nvSpPr>
        <p:spPr>
          <a:xfrm>
            <a:off x="5440706" y="4936944"/>
            <a:ext cx="215605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just information, </a:t>
            </a:r>
            <a:r>
              <a:rPr lang="en-US" smtClean="0"/>
              <a:t>but education</a:t>
            </a:r>
            <a:endParaRPr lang="en-US"/>
          </a:p>
        </p:txBody>
      </p:sp>
      <p:sp>
        <p:nvSpPr>
          <p:cNvPr id="9" name="Bent-Up Arrow 8"/>
          <p:cNvSpPr/>
          <p:nvPr/>
        </p:nvSpPr>
        <p:spPr>
          <a:xfrm rot="10800000">
            <a:off x="7405518" y="2530030"/>
            <a:ext cx="850392" cy="731520"/>
          </a:xfrm>
          <a:prstGeom prst="bentUpArrow">
            <a:avLst>
              <a:gd name="adj1" fmla="val 25000"/>
              <a:gd name="adj2" fmla="val 2368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0223166">
            <a:off x="5198390" y="3947456"/>
            <a:ext cx="484632" cy="12408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Bent Arrow 10"/>
          <p:cNvSpPr/>
          <p:nvPr/>
        </p:nvSpPr>
        <p:spPr>
          <a:xfrm rot="5400000">
            <a:off x="2120399" y="2646700"/>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Bent-Up Arrow 12"/>
          <p:cNvSpPr/>
          <p:nvPr/>
        </p:nvSpPr>
        <p:spPr>
          <a:xfrm>
            <a:off x="2711761" y="4032113"/>
            <a:ext cx="850392" cy="73152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91402" y="3983988"/>
            <a:ext cx="411770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Message framework</a:t>
            </a:r>
            <a:endParaRPr lang="en-US" sz="4400" dirty="0"/>
          </a:p>
        </p:txBody>
      </p:sp>
      <p:sp>
        <p:nvSpPr>
          <p:cNvPr id="3" name="Content Placeholder 2"/>
          <p:cNvSpPr>
            <a:spLocks noGrp="1"/>
          </p:cNvSpPr>
          <p:nvPr>
            <p:ph idx="1"/>
          </p:nvPr>
        </p:nvSpPr>
        <p:spPr>
          <a:xfrm>
            <a:off x="677334" y="1457945"/>
            <a:ext cx="8596668" cy="3880773"/>
          </a:xfrm>
        </p:spPr>
        <p:txBody>
          <a:bodyPr>
            <a:noAutofit/>
          </a:bodyPr>
          <a:lstStyle/>
          <a:p>
            <a:r>
              <a:rPr lang="en-US" sz="3200" dirty="0" smtClean="0"/>
              <a:t>High-quality environmental portraits of happy clients, proud of their success.</a:t>
            </a:r>
          </a:p>
          <a:p>
            <a:r>
              <a:rPr lang="en-US" sz="3200" dirty="0" smtClean="0"/>
              <a:t>Quotes from clients, word-of-mouth testimonials.</a:t>
            </a:r>
          </a:p>
          <a:p>
            <a:r>
              <a:rPr lang="en-US" sz="3200" dirty="0" smtClean="0"/>
              <a:t>Simple layout, strongly graphic.</a:t>
            </a:r>
          </a:p>
          <a:p>
            <a:r>
              <a:rPr lang="en-US" sz="3200" dirty="0" smtClean="0"/>
              <a:t>Friendly, upbeat tone.</a:t>
            </a:r>
          </a:p>
          <a:p>
            <a:r>
              <a:rPr lang="en-US" sz="3200" dirty="0" smtClean="0"/>
              <a:t>Language is easy to understand, but not “dumbed down.”</a:t>
            </a:r>
          </a:p>
          <a:p>
            <a:r>
              <a:rPr lang="en-US" sz="3200" dirty="0" smtClean="0"/>
              <a:t>Complete focus on client.</a:t>
            </a:r>
          </a:p>
        </p:txBody>
      </p:sp>
    </p:spTree>
    <p:extLst>
      <p:ext uri="{BB962C8B-B14F-4D97-AF65-F5344CB8AC3E}">
        <p14:creationId xmlns:p14="http://schemas.microsoft.com/office/powerpoint/2010/main" val="490470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088" y="452387"/>
            <a:ext cx="4563783" cy="6275672"/>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7802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 little history</a:t>
            </a:r>
            <a:endParaRPr lang="en-US" sz="4400" dirty="0"/>
          </a:p>
        </p:txBody>
      </p:sp>
      <p:sp>
        <p:nvSpPr>
          <p:cNvPr id="3" name="Content Placeholder 2"/>
          <p:cNvSpPr>
            <a:spLocks noGrp="1"/>
          </p:cNvSpPr>
          <p:nvPr>
            <p:ph idx="1"/>
          </p:nvPr>
        </p:nvSpPr>
        <p:spPr>
          <a:xfrm>
            <a:off x="677333" y="1525322"/>
            <a:ext cx="9371441" cy="5202737"/>
          </a:xfrm>
        </p:spPr>
        <p:txBody>
          <a:bodyPr>
            <a:noAutofit/>
          </a:bodyPr>
          <a:lstStyle/>
          <a:p>
            <a:r>
              <a:rPr lang="en-US" sz="2800" b="1" dirty="0" smtClean="0"/>
              <a:t>2008-2012: </a:t>
            </a:r>
            <a:r>
              <a:rPr lang="en-US" sz="2800" dirty="0" smtClean="0"/>
              <a:t>ECOP supported the National Extension Branding Initiative.</a:t>
            </a:r>
          </a:p>
          <a:p>
            <a:r>
              <a:rPr lang="en-US" sz="2800" b="1" dirty="0" smtClean="0"/>
              <a:t>Research:</a:t>
            </a:r>
            <a:r>
              <a:rPr lang="en-US" sz="2800" dirty="0" smtClean="0"/>
              <a:t> Copernicus Marketing &amp; Research of Boston</a:t>
            </a:r>
          </a:p>
          <a:p>
            <a:r>
              <a:rPr lang="en-US" sz="2800" b="1" dirty="0" smtClean="0"/>
              <a:t>Quantitative and qualitative phases: </a:t>
            </a:r>
            <a:r>
              <a:rPr lang="en-US" sz="2800" dirty="0" smtClean="0"/>
              <a:t>foundational research to identify Extension’s brand value, analysis and further research to validate those value statements, evaluation of the effectiveness of potential brand messages.</a:t>
            </a:r>
          </a:p>
          <a:p>
            <a:r>
              <a:rPr lang="en-US" sz="2800" b="1" dirty="0" smtClean="0"/>
              <a:t>Planning, Design, &amp; Implementation: </a:t>
            </a:r>
            <a:r>
              <a:rPr lang="en-US" sz="2800" dirty="0" smtClean="0"/>
              <a:t>strategy, messages, design templates, and branding training developed and shared throughout the system.</a:t>
            </a:r>
          </a:p>
        </p:txBody>
      </p:sp>
    </p:spTree>
    <p:extLst>
      <p:ext uri="{BB962C8B-B14F-4D97-AF65-F5344CB8AC3E}">
        <p14:creationId xmlns:p14="http://schemas.microsoft.com/office/powerpoint/2010/main" val="602961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636" y="519764"/>
            <a:ext cx="4490265" cy="6131293"/>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937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964" y="490888"/>
            <a:ext cx="4496902" cy="6189044"/>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1519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161" y="609600"/>
            <a:ext cx="4691311" cy="6006164"/>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64310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652" y="729647"/>
            <a:ext cx="4432177" cy="5728905"/>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8973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56" y="715475"/>
            <a:ext cx="4549690" cy="5892734"/>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19043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199" y="356135"/>
            <a:ext cx="2775101" cy="6410425"/>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9745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812" y="1549666"/>
            <a:ext cx="8162224" cy="4591251"/>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5887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501540"/>
            <a:ext cx="8350452" cy="4697129"/>
          </a:xfrm>
          <a:prstGeom prst="rect">
            <a:avLst/>
          </a:prstGeom>
          <a:ln w="952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65274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National Branding Initiative Research and Resources</a:t>
            </a:r>
            <a:endParaRPr lang="en-US" sz="4400" dirty="0"/>
          </a:p>
        </p:txBody>
      </p:sp>
      <p:sp>
        <p:nvSpPr>
          <p:cNvPr id="4" name="Content Placeholder 3"/>
          <p:cNvSpPr txBox="1">
            <a:spLocks noGrp="1"/>
          </p:cNvSpPr>
          <p:nvPr>
            <p:ph idx="1"/>
          </p:nvPr>
        </p:nvSpPr>
        <p:spPr>
          <a:xfrm>
            <a:off x="677334" y="2689975"/>
            <a:ext cx="8903656" cy="2990562"/>
          </a:xfrm>
          <a:prstGeom prst="rect">
            <a:avLst/>
          </a:prstGeom>
          <a:noFill/>
        </p:spPr>
        <p:txBody>
          <a:bodyPr wrap="none" rtlCol="0">
            <a:spAutoFit/>
          </a:bodyPr>
          <a:lstStyle/>
          <a:p>
            <a:pPr marL="0" indent="0">
              <a:buNone/>
            </a:pPr>
            <a:r>
              <a:rPr lang="en-US" sz="3600" dirty="0" smtClean="0"/>
              <a:t>Find the webinars, messages, tools, </a:t>
            </a:r>
            <a:br>
              <a:rPr lang="en-US" sz="3600" dirty="0" smtClean="0"/>
            </a:br>
            <a:r>
              <a:rPr lang="en-US" sz="3600" err="1" smtClean="0"/>
              <a:t>templates</a:t>
            </a:r>
            <a:r>
              <a:rPr lang="en-US" sz="3600" smtClean="0"/>
              <a:t>, and </a:t>
            </a:r>
            <a:r>
              <a:rPr lang="en-US" sz="3600" dirty="0" smtClean="0"/>
              <a:t>training </a:t>
            </a:r>
            <a:br>
              <a:rPr lang="en-US" sz="3600" dirty="0" smtClean="0"/>
            </a:br>
            <a:r>
              <a:rPr lang="en-US" sz="3600" dirty="0" smtClean="0"/>
              <a:t>within the Brand Value </a:t>
            </a:r>
            <a:r>
              <a:rPr lang="en-US" sz="3600" dirty="0" err="1" smtClean="0"/>
              <a:t>CoP</a:t>
            </a:r>
            <a:r>
              <a:rPr lang="en-US" sz="3600" dirty="0" smtClean="0"/>
              <a:t> on </a:t>
            </a:r>
            <a:r>
              <a:rPr lang="en-US" sz="3600" dirty="0" err="1" smtClean="0"/>
              <a:t>eXtension</a:t>
            </a:r>
            <a:r>
              <a:rPr lang="en-US" sz="3600" dirty="0" smtClean="0"/>
              <a:t>: </a:t>
            </a:r>
            <a:br>
              <a:rPr lang="en-US" sz="3600" dirty="0" smtClean="0"/>
            </a:br>
            <a:r>
              <a:rPr lang="en-US" sz="3600" dirty="0" smtClean="0">
                <a:hlinkClick r:id="rId2"/>
              </a:rPr>
              <a:t>http</a:t>
            </a:r>
            <a:r>
              <a:rPr lang="en-US" sz="3600" dirty="0">
                <a:hlinkClick r:id="rId2"/>
              </a:rPr>
              <a:t>://</a:t>
            </a:r>
            <a:r>
              <a:rPr lang="en-US" sz="3600" dirty="0" smtClean="0">
                <a:hlinkClick r:id="rId2"/>
              </a:rPr>
              <a:t>create.extension.org/node/93266</a:t>
            </a:r>
            <a:endParaRPr lang="en-US" sz="3600" dirty="0" smtClean="0"/>
          </a:p>
          <a:p>
            <a:pPr marL="0" indent="0">
              <a:buNone/>
            </a:pPr>
            <a:endParaRPr lang="en-US" sz="3600" dirty="0"/>
          </a:p>
        </p:txBody>
      </p:sp>
    </p:spTree>
    <p:extLst>
      <p:ext uri="{BB962C8B-B14F-4D97-AF65-F5344CB8AC3E}">
        <p14:creationId xmlns:p14="http://schemas.microsoft.com/office/powerpoint/2010/main" val="92974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54735"/>
            <a:ext cx="8596668" cy="3880773"/>
          </a:xfrm>
        </p:spPr>
        <p:txBody>
          <a:bodyPr>
            <a:normAutofit/>
          </a:bodyPr>
          <a:lstStyle/>
          <a:p>
            <a:pPr marL="0" indent="0" algn="ctr">
              <a:buNone/>
            </a:pPr>
            <a:r>
              <a:rPr lang="en-US" sz="3600" dirty="0" smtClean="0"/>
              <a:t>Extension provides practical education you can trust</a:t>
            </a:r>
          </a:p>
          <a:p>
            <a:pPr marL="0" indent="0" algn="ctr">
              <a:buNone/>
            </a:pPr>
            <a:r>
              <a:rPr lang="en-US" sz="3600" dirty="0" smtClean="0"/>
              <a:t>to help people, businesses, and communities</a:t>
            </a:r>
          </a:p>
          <a:p>
            <a:pPr marL="0" indent="0" algn="ctr">
              <a:buNone/>
            </a:pPr>
            <a:r>
              <a:rPr lang="en-US" sz="3600" dirty="0" smtClean="0"/>
              <a:t>solve problems, develop skills, and build a better future.</a:t>
            </a:r>
            <a:endParaRPr lang="en-US" sz="3600" dirty="0"/>
          </a:p>
        </p:txBody>
      </p:sp>
    </p:spTree>
    <p:extLst>
      <p:ext uri="{BB962C8B-B14F-4D97-AF65-F5344CB8AC3E}">
        <p14:creationId xmlns:p14="http://schemas.microsoft.com/office/powerpoint/2010/main" val="277928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Yet challenges remain</a:t>
            </a:r>
            <a:endParaRPr lang="en-US" sz="4400" dirty="0"/>
          </a:p>
        </p:txBody>
      </p:sp>
      <p:sp>
        <p:nvSpPr>
          <p:cNvPr id="3" name="Content Placeholder 2"/>
          <p:cNvSpPr>
            <a:spLocks noGrp="1"/>
          </p:cNvSpPr>
          <p:nvPr>
            <p:ph idx="1"/>
          </p:nvPr>
        </p:nvSpPr>
        <p:spPr>
          <a:xfrm>
            <a:off x="677333" y="1525322"/>
            <a:ext cx="8851677" cy="4865853"/>
          </a:xfrm>
        </p:spPr>
        <p:txBody>
          <a:bodyPr>
            <a:noAutofit/>
          </a:bodyPr>
          <a:lstStyle/>
          <a:p>
            <a:pPr marL="0" indent="0">
              <a:buNone/>
            </a:pPr>
            <a:r>
              <a:rPr lang="en-US" sz="3200" dirty="0" smtClean="0"/>
              <a:t>The forces that fragment our brand are still at work:</a:t>
            </a:r>
          </a:p>
          <a:p>
            <a:r>
              <a:rPr lang="en-US" sz="3200" dirty="0" smtClean="0"/>
              <a:t>The diversity and variety of our subject matter.</a:t>
            </a:r>
          </a:p>
          <a:p>
            <a:r>
              <a:rPr lang="en-US" sz="3200" dirty="0" smtClean="0"/>
              <a:t>Extension personnel who identify themselves or their programs with their university, rather than with Extension. </a:t>
            </a:r>
            <a:endParaRPr lang="en-US" sz="3200" dirty="0"/>
          </a:p>
        </p:txBody>
      </p:sp>
    </p:spTree>
    <p:extLst>
      <p:ext uri="{BB962C8B-B14F-4D97-AF65-F5344CB8AC3E}">
        <p14:creationId xmlns:p14="http://schemas.microsoft.com/office/powerpoint/2010/main" val="1835352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 why does that matter?</a:t>
            </a:r>
            <a:endParaRPr lang="en-US" sz="4400" dirty="0"/>
          </a:p>
        </p:txBody>
      </p:sp>
      <p:sp>
        <p:nvSpPr>
          <p:cNvPr id="3" name="Content Placeholder 2"/>
          <p:cNvSpPr>
            <a:spLocks noGrp="1"/>
          </p:cNvSpPr>
          <p:nvPr>
            <p:ph idx="1"/>
          </p:nvPr>
        </p:nvSpPr>
        <p:spPr>
          <a:xfrm>
            <a:off x="715836" y="1563823"/>
            <a:ext cx="9381066" cy="4682973"/>
          </a:xfrm>
        </p:spPr>
        <p:txBody>
          <a:bodyPr>
            <a:noAutofit/>
          </a:bodyPr>
          <a:lstStyle/>
          <a:p>
            <a:r>
              <a:rPr lang="en-US" sz="3400" dirty="0" smtClean="0"/>
              <a:t>If no one knows who we are,</a:t>
            </a:r>
          </a:p>
          <a:p>
            <a:r>
              <a:rPr lang="en-US" sz="3400" dirty="0" smtClean="0"/>
              <a:t>If no one knows whose programs they have benefited from,</a:t>
            </a:r>
          </a:p>
          <a:p>
            <a:r>
              <a:rPr lang="en-US" sz="3400" dirty="0" smtClean="0"/>
              <a:t>If no one knows the value Extension provides,</a:t>
            </a:r>
          </a:p>
          <a:p>
            <a:r>
              <a:rPr lang="en-US" sz="3400" dirty="0" smtClean="0"/>
              <a:t>Then no one recommends us to their friends.</a:t>
            </a:r>
          </a:p>
          <a:p>
            <a:r>
              <a:rPr lang="en-US" sz="3400" dirty="0" smtClean="0"/>
              <a:t>Then no one supports us or advocates for us.</a:t>
            </a:r>
          </a:p>
          <a:p>
            <a:r>
              <a:rPr lang="en-US" sz="3400" dirty="0" smtClean="0"/>
              <a:t>Then no one funds us.</a:t>
            </a:r>
            <a:endParaRPr lang="en-US" sz="3400" dirty="0"/>
          </a:p>
        </p:txBody>
      </p:sp>
    </p:spTree>
    <p:extLst>
      <p:ext uri="{BB962C8B-B14F-4D97-AF65-F5344CB8AC3E}">
        <p14:creationId xmlns:p14="http://schemas.microsoft.com/office/powerpoint/2010/main" val="2133520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do you build a strong brand?</a:t>
            </a:r>
          </a:p>
        </p:txBody>
      </p:sp>
      <p:sp>
        <p:nvSpPr>
          <p:cNvPr id="3" name="Content Placeholder 2"/>
          <p:cNvSpPr>
            <a:spLocks noGrp="1"/>
          </p:cNvSpPr>
          <p:nvPr>
            <p:ph idx="1"/>
          </p:nvPr>
        </p:nvSpPr>
        <p:spPr>
          <a:xfrm>
            <a:off x="866274" y="1489075"/>
            <a:ext cx="9477877" cy="4849095"/>
          </a:xfrm>
        </p:spPr>
        <p:txBody>
          <a:bodyPr/>
          <a:lstStyle/>
          <a:p>
            <a:pPr>
              <a:buNone/>
            </a:pPr>
            <a:r>
              <a:rPr lang="en-US" sz="3600" dirty="0" smtClean="0"/>
              <a:t>Option 1. </a:t>
            </a:r>
          </a:p>
          <a:p>
            <a:pPr>
              <a:buNone/>
            </a:pPr>
            <a:endParaRPr lang="en-US" sz="3600" dirty="0"/>
          </a:p>
          <a:p>
            <a:pPr>
              <a:buNone/>
            </a:pPr>
            <a:r>
              <a:rPr lang="en-US" sz="3600" dirty="0" smtClean="0"/>
              <a:t>A national, multimedia advertising campaign</a:t>
            </a:r>
          </a:p>
          <a:p>
            <a:pPr>
              <a:buNone/>
            </a:pPr>
            <a:endParaRPr lang="en-US" sz="3600" dirty="0"/>
          </a:p>
          <a:p>
            <a:pPr>
              <a:buNone/>
            </a:pPr>
            <a:r>
              <a:rPr lang="en-US" sz="3600" dirty="0" smtClean="0"/>
              <a:t>Cost? $100 million, minimum</a:t>
            </a:r>
            <a:endParaRPr lang="en-US" sz="36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do you build a strong brand?</a:t>
            </a:r>
          </a:p>
        </p:txBody>
      </p:sp>
      <p:sp>
        <p:nvSpPr>
          <p:cNvPr id="3" name="Content Placeholder 2"/>
          <p:cNvSpPr>
            <a:spLocks noGrp="1"/>
          </p:cNvSpPr>
          <p:nvPr>
            <p:ph idx="1"/>
          </p:nvPr>
        </p:nvSpPr>
        <p:spPr>
          <a:xfrm>
            <a:off x="866274" y="1489075"/>
            <a:ext cx="9477877" cy="4849095"/>
          </a:xfrm>
        </p:spPr>
        <p:txBody>
          <a:bodyPr/>
          <a:lstStyle/>
          <a:p>
            <a:pPr>
              <a:buNone/>
            </a:pPr>
            <a:r>
              <a:rPr lang="en-US" sz="3600" dirty="0" smtClean="0"/>
              <a:t>Option 2. </a:t>
            </a:r>
          </a:p>
          <a:p>
            <a:pPr>
              <a:buNone/>
            </a:pPr>
            <a:endParaRPr lang="en-US" sz="3600" dirty="0"/>
          </a:p>
          <a:p>
            <a:pPr>
              <a:buNone/>
            </a:pPr>
            <a:r>
              <a:rPr lang="en-US" sz="3600" dirty="0" smtClean="0"/>
              <a:t>Leverage Extension’s scale through the use of a shared, consistent brand framework and messaging strategy.</a:t>
            </a:r>
          </a:p>
          <a:p>
            <a:pPr>
              <a:buNone/>
            </a:pPr>
            <a:endParaRPr lang="en-US" sz="3600" dirty="0"/>
          </a:p>
          <a:p>
            <a:pPr>
              <a:buNone/>
            </a:pPr>
            <a:r>
              <a:rPr lang="en-US" sz="3600" dirty="0" smtClean="0"/>
              <a:t>Cost? 0</a:t>
            </a:r>
            <a:endParaRPr lang="en-US" sz="3600" dirty="0"/>
          </a:p>
        </p:txBody>
      </p:sp>
    </p:spTree>
    <p:extLst>
      <p:ext uri="{BB962C8B-B14F-4D97-AF65-F5344CB8AC3E}">
        <p14:creationId xmlns:p14="http://schemas.microsoft.com/office/powerpoint/2010/main" val="56274948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How do you build a strong brand?</a:t>
            </a:r>
          </a:p>
        </p:txBody>
      </p:sp>
      <p:sp>
        <p:nvSpPr>
          <p:cNvPr id="3" name="Content Placeholder 2"/>
          <p:cNvSpPr>
            <a:spLocks noGrp="1"/>
          </p:cNvSpPr>
          <p:nvPr>
            <p:ph idx="1"/>
          </p:nvPr>
        </p:nvSpPr>
        <p:spPr>
          <a:xfrm>
            <a:off x="866274" y="1489075"/>
            <a:ext cx="9477877" cy="4849095"/>
          </a:xfrm>
        </p:spPr>
        <p:txBody>
          <a:bodyPr/>
          <a:lstStyle/>
          <a:p>
            <a:pPr>
              <a:buNone/>
            </a:pPr>
            <a:r>
              <a:rPr lang="en-US" sz="3600" dirty="0"/>
              <a:t>Building a strong brand takes </a:t>
            </a:r>
          </a:p>
          <a:p>
            <a:pPr lvl="2">
              <a:buClr>
                <a:schemeClr val="tx2">
                  <a:lumMod val="50000"/>
                </a:schemeClr>
              </a:buClr>
              <a:buFont typeface="Wingdings" pitchFamily="2" charset="2"/>
              <a:buChar char="§"/>
            </a:pPr>
            <a:r>
              <a:rPr lang="en-US" sz="3600" dirty="0"/>
              <a:t> a </a:t>
            </a:r>
            <a:r>
              <a:rPr lang="en-US" sz="3600" b="1" dirty="0"/>
              <a:t>clear and compelling message </a:t>
            </a:r>
          </a:p>
          <a:p>
            <a:pPr lvl="2">
              <a:buClr>
                <a:schemeClr val="tx2">
                  <a:lumMod val="50000"/>
                </a:schemeClr>
              </a:buClr>
              <a:buFont typeface="Wingdings" pitchFamily="2" charset="2"/>
              <a:buChar char="§"/>
            </a:pPr>
            <a:r>
              <a:rPr lang="en-US" sz="3600" dirty="0"/>
              <a:t> </a:t>
            </a:r>
            <a:r>
              <a:rPr lang="en-US" sz="3600" b="1" dirty="0"/>
              <a:t>validated</a:t>
            </a:r>
            <a:r>
              <a:rPr lang="en-US" sz="3600" dirty="0"/>
              <a:t> by research </a:t>
            </a:r>
          </a:p>
          <a:p>
            <a:pPr lvl="2">
              <a:buClr>
                <a:schemeClr val="tx2">
                  <a:lumMod val="50000"/>
                </a:schemeClr>
              </a:buClr>
              <a:buFont typeface="Wingdings" pitchFamily="2" charset="2"/>
              <a:buChar char="§"/>
            </a:pPr>
            <a:r>
              <a:rPr lang="en-US" sz="3600" dirty="0"/>
              <a:t> </a:t>
            </a:r>
            <a:r>
              <a:rPr lang="en-US" sz="3600" b="1" dirty="0"/>
              <a:t>focused </a:t>
            </a:r>
            <a:r>
              <a:rPr lang="en-US" sz="3600" dirty="0"/>
              <a:t>on the audience </a:t>
            </a:r>
          </a:p>
          <a:p>
            <a:pPr lvl="2">
              <a:buClr>
                <a:schemeClr val="tx2">
                  <a:lumMod val="50000"/>
                </a:schemeClr>
              </a:buClr>
              <a:buFont typeface="Wingdings" pitchFamily="2" charset="2"/>
              <a:buChar char="§"/>
            </a:pPr>
            <a:r>
              <a:rPr lang="en-US" sz="3600" dirty="0"/>
              <a:t> </a:t>
            </a:r>
            <a:r>
              <a:rPr lang="en-US" sz="3600" b="1" dirty="0"/>
              <a:t>consistently</a:t>
            </a:r>
            <a:r>
              <a:rPr lang="en-US" sz="3600" dirty="0"/>
              <a:t> and </a:t>
            </a:r>
            <a:r>
              <a:rPr lang="en-US" sz="3600" b="1" dirty="0"/>
              <a:t>repeatedly</a:t>
            </a:r>
            <a:r>
              <a:rPr lang="en-US" sz="3600" dirty="0"/>
              <a:t/>
            </a:r>
            <a:br>
              <a:rPr lang="en-US" sz="3600" dirty="0"/>
            </a:br>
            <a:r>
              <a:rPr lang="en-US" sz="3600" dirty="0"/>
              <a:t> communicated, delivered, and</a:t>
            </a:r>
            <a:br>
              <a:rPr lang="en-US" sz="3600" dirty="0"/>
            </a:br>
            <a:r>
              <a:rPr lang="en-US" sz="3600" dirty="0"/>
              <a:t> </a:t>
            </a:r>
            <a:r>
              <a:rPr lang="en-US" sz="3600" dirty="0" smtClean="0"/>
              <a:t>experienced.</a:t>
            </a:r>
            <a:endParaRPr lang="en-US" sz="3600" dirty="0"/>
          </a:p>
        </p:txBody>
      </p:sp>
    </p:spTree>
    <p:extLst>
      <p:ext uri="{BB962C8B-B14F-4D97-AF65-F5344CB8AC3E}">
        <p14:creationId xmlns:p14="http://schemas.microsoft.com/office/powerpoint/2010/main" val="3560774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006" y="536291"/>
            <a:ext cx="9081385" cy="1104486"/>
          </a:xfrm>
        </p:spPr>
        <p:txBody>
          <a:bodyPr>
            <a:noAutofit/>
          </a:bodyPr>
          <a:lstStyle/>
          <a:p>
            <a:r>
              <a:rPr lang="en-US" sz="4400" dirty="0"/>
              <a:t>Branding is not just </a:t>
            </a:r>
            <a:r>
              <a:rPr lang="en-US" sz="4400" dirty="0" smtClean="0"/>
              <a:t>a communications </a:t>
            </a:r>
            <a:r>
              <a:rPr lang="en-US" sz="4400" dirty="0"/>
              <a:t>activity</a:t>
            </a:r>
          </a:p>
        </p:txBody>
      </p:sp>
      <p:sp>
        <p:nvSpPr>
          <p:cNvPr id="3" name="Content Placeholder 2"/>
          <p:cNvSpPr>
            <a:spLocks noGrp="1"/>
          </p:cNvSpPr>
          <p:nvPr>
            <p:ph idx="1"/>
          </p:nvPr>
        </p:nvSpPr>
        <p:spPr>
          <a:xfrm>
            <a:off x="1078130" y="2043781"/>
            <a:ext cx="8922517" cy="4313238"/>
          </a:xfrm>
        </p:spPr>
        <p:txBody>
          <a:bodyPr>
            <a:normAutofit/>
          </a:bodyPr>
          <a:lstStyle/>
          <a:p>
            <a:pPr>
              <a:lnSpc>
                <a:spcPct val="90000"/>
              </a:lnSpc>
              <a:buFont typeface="Wingdings" charset="2"/>
              <a:buChar char="§"/>
            </a:pPr>
            <a:r>
              <a:rPr lang="en-US" sz="3200" b="1" dirty="0"/>
              <a:t> Branding in Extension is everyone’s</a:t>
            </a:r>
            <a:br>
              <a:rPr lang="en-US" sz="3200" b="1" dirty="0"/>
            </a:br>
            <a:r>
              <a:rPr lang="en-US" sz="3200" b="1" dirty="0"/>
              <a:t> responsibility, </a:t>
            </a:r>
            <a:r>
              <a:rPr lang="en-US" sz="3200" dirty="0"/>
              <a:t>every day, in every</a:t>
            </a:r>
            <a:br>
              <a:rPr lang="en-US" sz="3200" dirty="0"/>
            </a:br>
            <a:r>
              <a:rPr lang="en-US" sz="3200" dirty="0"/>
              <a:t> interaction.</a:t>
            </a:r>
          </a:p>
          <a:p>
            <a:pPr>
              <a:lnSpc>
                <a:spcPct val="90000"/>
              </a:lnSpc>
              <a:spcBef>
                <a:spcPts val="2175"/>
              </a:spcBef>
              <a:buFont typeface="Wingdings" charset="2"/>
              <a:buChar char="§"/>
            </a:pPr>
            <a:r>
              <a:rPr lang="en-US" sz="3200" b="1" dirty="0"/>
              <a:t> Strong branding practices build strong</a:t>
            </a:r>
            <a:br>
              <a:rPr lang="en-US" sz="3200" b="1" dirty="0"/>
            </a:br>
            <a:r>
              <a:rPr lang="en-US" sz="3200" b="1" dirty="0"/>
              <a:t> recognition for Extension</a:t>
            </a:r>
            <a:r>
              <a:rPr lang="en-US" sz="3200" dirty="0"/>
              <a:t>.</a:t>
            </a:r>
          </a:p>
          <a:p>
            <a:pPr>
              <a:lnSpc>
                <a:spcPct val="90000"/>
              </a:lnSpc>
              <a:spcBef>
                <a:spcPts val="2175"/>
              </a:spcBef>
              <a:buFont typeface="Wingdings" charset="2"/>
              <a:buChar char="§"/>
            </a:pPr>
            <a:r>
              <a:rPr lang="en-US" sz="3200" b="1" dirty="0"/>
              <a:t> Every use of the Extension brand builds</a:t>
            </a:r>
            <a:br>
              <a:rPr lang="en-US" sz="3200" b="1" dirty="0"/>
            </a:br>
            <a:r>
              <a:rPr lang="en-US" sz="3200" b="1" dirty="0"/>
              <a:t> on all the others.</a:t>
            </a:r>
            <a:r>
              <a:rPr lang="en-US" sz="3200" dirty="0"/>
              <a:t> Done correctly, it </a:t>
            </a:r>
            <a:r>
              <a:rPr lang="en-US" sz="3200" dirty="0" smtClean="0"/>
              <a:t>all </a:t>
            </a:r>
            <a:br>
              <a:rPr lang="en-US" sz="3200" dirty="0" smtClean="0"/>
            </a:br>
            <a:r>
              <a:rPr lang="en-US" sz="3200" dirty="0" smtClean="0"/>
              <a:t> adds up</a:t>
            </a:r>
            <a:r>
              <a:rPr lang="en-US" sz="3200" dirty="0"/>
              <a: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19053" cy="1320800"/>
          </a:xfrm>
        </p:spPr>
        <p:txBody>
          <a:bodyPr>
            <a:noAutofit/>
          </a:bodyPr>
          <a:lstStyle/>
          <a:p>
            <a:r>
              <a:rPr lang="en-US" sz="4400" dirty="0"/>
              <a:t>Branding is not just a communications activity</a:t>
            </a:r>
          </a:p>
        </p:txBody>
      </p:sp>
      <p:sp>
        <p:nvSpPr>
          <p:cNvPr id="3" name="Content Placeholder 2"/>
          <p:cNvSpPr>
            <a:spLocks noGrp="1"/>
          </p:cNvSpPr>
          <p:nvPr>
            <p:ph idx="1"/>
          </p:nvPr>
        </p:nvSpPr>
        <p:spPr>
          <a:xfrm>
            <a:off x="847123" y="2212153"/>
            <a:ext cx="9018772" cy="4313238"/>
          </a:xfrm>
        </p:spPr>
        <p:txBody>
          <a:bodyPr/>
          <a:lstStyle/>
          <a:p>
            <a:pPr eaLnBrk="1" hangingPunct="1">
              <a:lnSpc>
                <a:spcPct val="100000"/>
              </a:lnSpc>
            </a:pPr>
            <a:r>
              <a:rPr lang="en-US" sz="3200" b="1" dirty="0" smtClean="0"/>
              <a:t> It </a:t>
            </a:r>
            <a:r>
              <a:rPr lang="en-US" sz="3200" b="1" dirty="0"/>
              <a:t>is critically important that we</a:t>
            </a:r>
            <a:br>
              <a:rPr lang="en-US" sz="3200" b="1" dirty="0"/>
            </a:br>
            <a:r>
              <a:rPr lang="en-US" sz="3200" b="1" dirty="0"/>
              <a:t> understand what our brand means to </a:t>
            </a:r>
            <a:br>
              <a:rPr lang="en-US" sz="3200" b="1" dirty="0"/>
            </a:br>
            <a:r>
              <a:rPr lang="en-US" sz="3200" b="1" dirty="0"/>
              <a:t> our stakeholders</a:t>
            </a:r>
            <a:r>
              <a:rPr lang="en-US" sz="3200" dirty="0"/>
              <a:t>. </a:t>
            </a:r>
          </a:p>
          <a:p>
            <a:pPr eaLnBrk="1" hangingPunct="1">
              <a:lnSpc>
                <a:spcPct val="100000"/>
              </a:lnSpc>
            </a:pPr>
            <a:r>
              <a:rPr lang="en-US" sz="3200" dirty="0"/>
              <a:t> And that we align not only our</a:t>
            </a:r>
            <a:br>
              <a:rPr lang="en-US" sz="3200" dirty="0"/>
            </a:br>
            <a:r>
              <a:rPr lang="en-US" sz="3200" dirty="0"/>
              <a:t> communications but our </a:t>
            </a:r>
            <a:r>
              <a:rPr lang="en-US" sz="3200" dirty="0" smtClean="0"/>
              <a:t>policies, procedures</a:t>
            </a:r>
            <a:r>
              <a:rPr lang="en-US" sz="3200" dirty="0"/>
              <a:t>,</a:t>
            </a:r>
            <a:br>
              <a:rPr lang="en-US" sz="3200" dirty="0"/>
            </a:br>
            <a:r>
              <a:rPr lang="en-US" sz="3000" dirty="0"/>
              <a:t> and personnel to </a:t>
            </a:r>
            <a:r>
              <a:rPr lang="en-US" sz="3000" b="1" dirty="0"/>
              <a:t>deliver that meaning in </a:t>
            </a:r>
            <a:br>
              <a:rPr lang="en-US" sz="3000" b="1" dirty="0"/>
            </a:br>
            <a:r>
              <a:rPr lang="en-US" sz="3000" b="1" dirty="0"/>
              <a:t> every interaction.</a:t>
            </a:r>
          </a:p>
          <a:p>
            <a:endParaRPr lang="en-US" sz="3200"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3298</TotalTime>
  <Words>912</Words>
  <Application>Microsoft Office PowerPoint</Application>
  <PresentationFormat>Widescreen</PresentationFormat>
  <Paragraphs>132</Paragraphs>
  <Slides>29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Trebuchet MS</vt:lpstr>
      <vt:lpstr>Wingdings</vt:lpstr>
      <vt:lpstr>Wingdings 3</vt:lpstr>
      <vt:lpstr>Facet</vt:lpstr>
      <vt:lpstr>Building a Stronger   Extension Brand</vt:lpstr>
      <vt:lpstr>A little history</vt:lpstr>
      <vt:lpstr>Yet challenges remain</vt:lpstr>
      <vt:lpstr>So why does that matter?</vt:lpstr>
      <vt:lpstr>How do you build a strong brand?</vt:lpstr>
      <vt:lpstr>How do you build a strong brand?</vt:lpstr>
      <vt:lpstr>How do you build a strong brand?</vt:lpstr>
      <vt:lpstr>Branding is not just a communications activity</vt:lpstr>
      <vt:lpstr>Branding is not just a communications activity</vt:lpstr>
      <vt:lpstr>A reminder of the research findings</vt:lpstr>
      <vt:lpstr>Motivating messages</vt:lpstr>
      <vt:lpstr>Motivating messages, 2</vt:lpstr>
      <vt:lpstr>Motivating messages, 3</vt:lpstr>
      <vt:lpstr>Inconsistent brand messaging</vt:lpstr>
      <vt:lpstr>Consistent brand messaging</vt:lpstr>
      <vt:lpstr>Extension’s Brand Promise</vt:lpstr>
      <vt:lpstr>Extension’s National Branding  campaign theme</vt:lpstr>
      <vt:lpstr>Message framework</vt:lpstr>
      <vt:lpstr>Examples</vt:lpstr>
      <vt:lpstr>Examples</vt:lpstr>
      <vt:lpstr>Examples</vt:lpstr>
      <vt:lpstr>Examples</vt:lpstr>
      <vt:lpstr>Examples</vt:lpstr>
      <vt:lpstr>Examples</vt:lpstr>
      <vt:lpstr>Examples</vt:lpstr>
      <vt:lpstr>Examples</vt:lpstr>
      <vt:lpstr>Examples</vt:lpstr>
      <vt:lpstr>National Branding Initiative Research and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the   Extension Brand</dc:title>
  <dc:creator>Elizabeth North</dc:creator>
  <cp:lastModifiedBy>Windows User</cp:lastModifiedBy>
  <cp:revision>34</cp:revision>
  <dcterms:created xsi:type="dcterms:W3CDTF">2016-08-17T17:31:44Z</dcterms:created>
  <dcterms:modified xsi:type="dcterms:W3CDTF">2016-08-23T18:19:16Z</dcterms:modified>
</cp:coreProperties>
</file>